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28" r:id="rId2"/>
    <p:sldId id="329" r:id="rId3"/>
    <p:sldId id="314" r:id="rId4"/>
    <p:sldId id="330" r:id="rId5"/>
    <p:sldId id="331" r:id="rId6"/>
    <p:sldId id="332" r:id="rId7"/>
    <p:sldId id="333" r:id="rId8"/>
    <p:sldId id="334" r:id="rId9"/>
    <p:sldId id="335" r:id="rId10"/>
    <p:sldId id="336" r:id="rId11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374" autoAdjust="0"/>
  </p:normalViewPr>
  <p:slideViewPr>
    <p:cSldViewPr snapToGrid="0">
      <p:cViewPr varScale="1">
        <p:scale>
          <a:sx n="109" d="100"/>
          <a:sy n="109" d="100"/>
        </p:scale>
        <p:origin x="63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3F5834-B406-44FC-B218-717214C4655B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6E1DF3-E5D0-44D8-85F7-E706BFEF2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949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E1DF3-E5D0-44D8-85F7-E706BFEF252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E1DF3-E5D0-44D8-85F7-E706BFEF252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809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E1DF3-E5D0-44D8-85F7-E706BFEF252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244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E1DF3-E5D0-44D8-85F7-E706BFEF252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00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E1DF3-E5D0-44D8-85F7-E706BFEF252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853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E1DF3-E5D0-44D8-85F7-E706BFEF252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165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E1DF3-E5D0-44D8-85F7-E706BFEF252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173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E1DF3-E5D0-44D8-85F7-E706BFEF252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42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E1DF3-E5D0-44D8-85F7-E706BFEF252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373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867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743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089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215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334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4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113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905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177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012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AF98-F1BE-4E52-BC5B-5A8E8A42CFB6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316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DAF98-F1BE-4E52-BC5B-5A8E8A42CFB6}" type="datetimeFigureOut">
              <a:rPr lang="ru-RU" smtClean="0"/>
              <a:t>02.12.2022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E03B3-314F-4630-A1D0-C8128CCE0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146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B6E434B-94EB-BF48-9E3F-CC8BA4644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138126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Отчет о выполнении мероприятий, выполненных 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году за счет привлеченных средств с платных парковок на территории района Дорогомилово 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" y="262293"/>
            <a:ext cx="1714500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724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31808" y="641996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1B3157E-9F57-EA43-97A8-31510128FB5D}"/>
              </a:ext>
            </a:extLst>
          </p:cNvPr>
          <p:cNvSpPr txBox="1">
            <a:spLocks/>
          </p:cNvSpPr>
          <p:nvPr/>
        </p:nvSpPr>
        <p:spPr>
          <a:xfrm>
            <a:off x="0" y="64557"/>
            <a:ext cx="12097391" cy="10143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5000"/>
              </a:lnSpc>
            </a:pP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Кутузовский проспект, д. 30, под. 1</a:t>
            </a:r>
            <a:endParaRPr lang="ru-RU" sz="32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dirty="0"/>
              <a:t>мероприятия по созданию </a:t>
            </a:r>
            <a:r>
              <a:rPr lang="ru-RU" dirty="0" smtClean="0"/>
              <a:t>условий </a:t>
            </a:r>
            <a:r>
              <a:rPr lang="ru-RU" dirty="0" err="1" smtClean="0"/>
              <a:t>безбарьерной</a:t>
            </a:r>
            <a:r>
              <a:rPr lang="ru-RU" dirty="0" smtClean="0"/>
              <a:t> </a:t>
            </a:r>
            <a:r>
              <a:rPr lang="ru-RU" dirty="0"/>
              <a:t>среды для маломобильных групп населения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52" b="32307"/>
          <a:stretch/>
        </p:blipFill>
        <p:spPr>
          <a:xfrm>
            <a:off x="7930672" y="1169375"/>
            <a:ext cx="3863283" cy="48270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2" b="18333"/>
          <a:stretch/>
        </p:blipFill>
        <p:spPr>
          <a:xfrm>
            <a:off x="4036600" y="1078927"/>
            <a:ext cx="3244691" cy="49174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5" b="8333"/>
          <a:stretch/>
        </p:blipFill>
        <p:spPr>
          <a:xfrm>
            <a:off x="342091" y="1078927"/>
            <a:ext cx="3244691" cy="491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615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982" y="54069"/>
            <a:ext cx="11126036" cy="987552"/>
          </a:xfrm>
        </p:spPr>
        <p:txBody>
          <a:bodyPr>
            <a:noAutofit/>
          </a:bodyPr>
          <a:lstStyle/>
          <a:p>
            <a:pPr algn="ctr"/>
            <a:r>
              <a:rPr lang="ru-RU" sz="2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Благоустройство территорий в 2022 </a:t>
            </a:r>
            <a:r>
              <a:rPr lang="ru-RU" sz="2800" u="sng" dirty="0">
                <a:latin typeface="+mn-lt"/>
                <a:cs typeface="Times New Roman" pitchFamily="18" charset="0"/>
              </a:rPr>
              <a:t>году за счет привлеченных средств с платных парковок на территории района</a:t>
            </a:r>
            <a:r>
              <a:rPr lang="ru-RU" sz="2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Дорогомилово</a:t>
            </a:r>
            <a:endParaRPr lang="en-US" sz="2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31808" y="641996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12" name="Таблица 12">
            <a:extLst>
              <a:ext uri="{FF2B5EF4-FFF2-40B4-BE49-F238E27FC236}">
                <a16:creationId xmlns:a16="http://schemas.microsoft.com/office/drawing/2014/main" id="{5EF24D01-57D6-4D1B-8F73-829C9DC8BF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516186"/>
              </p:ext>
            </p:extLst>
          </p:nvPr>
        </p:nvGraphicFramePr>
        <p:xfrm>
          <a:off x="458805" y="1150461"/>
          <a:ext cx="3381675" cy="1915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852">
                  <a:extLst>
                    <a:ext uri="{9D8B030D-6E8A-4147-A177-3AD203B41FA5}">
                      <a16:colId xmlns:a16="http://schemas.microsoft.com/office/drawing/2014/main" val="2994041745"/>
                    </a:ext>
                  </a:extLst>
                </a:gridCol>
                <a:gridCol w="2675823">
                  <a:extLst>
                    <a:ext uri="{9D8B030D-6E8A-4147-A177-3AD203B41FA5}">
                      <a16:colId xmlns:a16="http://schemas.microsoft.com/office/drawing/2014/main" val="4252216872"/>
                    </a:ext>
                  </a:extLst>
                </a:gridCol>
              </a:tblGrid>
              <a:tr h="33611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Комплексное благоустройство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8663389"/>
                  </a:ext>
                </a:extLst>
              </a:tr>
              <a:tr h="336113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№ </a:t>
                      </a:r>
                      <a:r>
                        <a:rPr lang="ru-RU" sz="1200" b="1" dirty="0" err="1"/>
                        <a:t>пп</a:t>
                      </a:r>
                      <a:endParaRPr lang="ru-RU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Адрес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33946"/>
                  </a:ext>
                </a:extLst>
              </a:tr>
              <a:tr h="24863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Кутузовский пр-т., д. 30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80646078"/>
                  </a:ext>
                </a:extLst>
              </a:tr>
              <a:tr h="36920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Кутузовский пер., д. 3; </a:t>
                      </a:r>
                      <a:b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Студенческая ул., д. 34, д. 38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65393450"/>
                  </a:ext>
                </a:extLst>
              </a:tr>
              <a:tr h="24863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Сквер по ул. 1812 года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74955128"/>
                  </a:ext>
                </a:extLst>
              </a:tr>
              <a:tr h="16183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Кутузовский пр-т д. 33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18128520"/>
                  </a:ext>
                </a:extLst>
              </a:tr>
            </a:tbl>
          </a:graphicData>
        </a:graphic>
      </p:graphicFrame>
      <p:graphicFrame>
        <p:nvGraphicFramePr>
          <p:cNvPr id="14" name="Таблица 15">
            <a:extLst>
              <a:ext uri="{FF2B5EF4-FFF2-40B4-BE49-F238E27FC236}">
                <a16:creationId xmlns:a16="http://schemas.microsoft.com/office/drawing/2014/main" id="{5DE3CE4D-D6A0-45E7-B904-B4C0BF27AD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058310"/>
              </p:ext>
            </p:extLst>
          </p:nvPr>
        </p:nvGraphicFramePr>
        <p:xfrm>
          <a:off x="4293937" y="1150461"/>
          <a:ext cx="3381676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469">
                  <a:extLst>
                    <a:ext uri="{9D8B030D-6E8A-4147-A177-3AD203B41FA5}">
                      <a16:colId xmlns:a16="http://schemas.microsoft.com/office/drawing/2014/main" val="313826319"/>
                    </a:ext>
                  </a:extLst>
                </a:gridCol>
                <a:gridCol w="2808207">
                  <a:extLst>
                    <a:ext uri="{9D8B030D-6E8A-4147-A177-3AD203B41FA5}">
                      <a16:colId xmlns:a16="http://schemas.microsoft.com/office/drawing/2014/main" val="277839419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Работы по повышению безопасности дорожного движения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053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</a:t>
                      </a:r>
                      <a:r>
                        <a:rPr lang="ru-RU" sz="1200" b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пп</a:t>
                      </a:r>
                      <a:endParaRPr lang="ru-RU" sz="1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Адрес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6575783"/>
                  </a:ext>
                </a:extLst>
              </a:tr>
              <a:tr h="25996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Можайский переулок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13218082"/>
                  </a:ext>
                </a:extLst>
              </a:tr>
              <a:tr h="21665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Генерала Ермолова д. 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3387954"/>
                  </a:ext>
                </a:extLst>
              </a:tr>
              <a:tr h="18296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Генерала Ермолова д. 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5071498"/>
                  </a:ext>
                </a:extLst>
              </a:tr>
            </a:tbl>
          </a:graphicData>
        </a:graphic>
      </p:graphicFrame>
      <p:graphicFrame>
        <p:nvGraphicFramePr>
          <p:cNvPr id="17" name="Таблица 15">
            <a:extLst>
              <a:ext uri="{FF2B5EF4-FFF2-40B4-BE49-F238E27FC236}">
                <a16:creationId xmlns:a16="http://schemas.microsoft.com/office/drawing/2014/main" id="{BF81358F-E7C0-4CC3-AE34-01C8FE962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224036"/>
              </p:ext>
            </p:extLst>
          </p:nvPr>
        </p:nvGraphicFramePr>
        <p:xfrm>
          <a:off x="8126860" y="3410024"/>
          <a:ext cx="3381675" cy="206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514">
                  <a:extLst>
                    <a:ext uri="{9D8B030D-6E8A-4147-A177-3AD203B41FA5}">
                      <a16:colId xmlns:a16="http://schemas.microsoft.com/office/drawing/2014/main" val="313826319"/>
                    </a:ext>
                  </a:extLst>
                </a:gridCol>
                <a:gridCol w="2689161">
                  <a:extLst>
                    <a:ext uri="{9D8B030D-6E8A-4147-A177-3AD203B41FA5}">
                      <a16:colId xmlns:a16="http://schemas.microsoft.com/office/drawing/2014/main" val="277839419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Реконструкция детских и спортивных площадок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053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2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пп</a:t>
                      </a:r>
                      <a:endParaRPr lang="ru-RU" sz="12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Адрес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6575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Дохтуровский пер., д. 2, 4; 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Студенческая ул., д. 17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13218082"/>
                  </a:ext>
                </a:extLst>
              </a:tr>
              <a:tr h="25736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Студенческая ул., д. 19, корп. 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3387954"/>
                  </a:ext>
                </a:extLst>
              </a:tr>
              <a:tr h="23238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Резервный проезд, д. 2/8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5071498"/>
                  </a:ext>
                </a:extLst>
              </a:tr>
              <a:tr h="23238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ул. Студенческая, д. 18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9782504"/>
                  </a:ext>
                </a:extLst>
              </a:tr>
            </a:tbl>
          </a:graphicData>
        </a:graphic>
      </p:graphicFrame>
      <p:graphicFrame>
        <p:nvGraphicFramePr>
          <p:cNvPr id="18" name="Таблица 12">
            <a:extLst>
              <a:ext uri="{FF2B5EF4-FFF2-40B4-BE49-F238E27FC236}">
                <a16:creationId xmlns:a16="http://schemas.microsoft.com/office/drawing/2014/main" id="{98450506-F32A-4641-89B2-17CBEA7801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137740"/>
              </p:ext>
            </p:extLst>
          </p:nvPr>
        </p:nvGraphicFramePr>
        <p:xfrm>
          <a:off x="4293938" y="3348735"/>
          <a:ext cx="3381675" cy="2043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852">
                  <a:extLst>
                    <a:ext uri="{9D8B030D-6E8A-4147-A177-3AD203B41FA5}">
                      <a16:colId xmlns:a16="http://schemas.microsoft.com/office/drawing/2014/main" val="2994041745"/>
                    </a:ext>
                  </a:extLst>
                </a:gridCol>
                <a:gridCol w="2675823">
                  <a:extLst>
                    <a:ext uri="{9D8B030D-6E8A-4147-A177-3AD203B41FA5}">
                      <a16:colId xmlns:a16="http://schemas.microsoft.com/office/drawing/2014/main" val="4252216872"/>
                    </a:ext>
                  </a:extLst>
                </a:gridCol>
              </a:tblGrid>
              <a:tr h="33611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Реконструкция контейнерных площадок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8663389"/>
                  </a:ext>
                </a:extLst>
              </a:tr>
              <a:tr h="336113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№ </a:t>
                      </a:r>
                      <a:r>
                        <a:rPr lang="ru-RU" sz="1200" b="1" dirty="0" err="1"/>
                        <a:t>пп</a:t>
                      </a:r>
                      <a:endParaRPr lang="ru-RU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Адрес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33946"/>
                  </a:ext>
                </a:extLst>
              </a:tr>
              <a:tr h="24863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 Студенческая, д. 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80646078"/>
                  </a:ext>
                </a:extLst>
              </a:tr>
              <a:tr h="24573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 Студенческая, д. 44/28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65393450"/>
                  </a:ext>
                </a:extLst>
              </a:tr>
              <a:tr h="24863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Кутузовский пр-т, д. 35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59275629"/>
                  </a:ext>
                </a:extLst>
              </a:tr>
              <a:tr h="24863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 Студенческая, д. 38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74955128"/>
                  </a:ext>
                </a:extLst>
              </a:tr>
              <a:tr h="16183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 Киевская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18128520"/>
                  </a:ext>
                </a:extLst>
              </a:tr>
            </a:tbl>
          </a:graphicData>
        </a:graphic>
      </p:graphicFrame>
      <p:graphicFrame>
        <p:nvGraphicFramePr>
          <p:cNvPr id="19" name="Таблица 15">
            <a:extLst>
              <a:ext uri="{FF2B5EF4-FFF2-40B4-BE49-F238E27FC236}">
                <a16:creationId xmlns:a16="http://schemas.microsoft.com/office/drawing/2014/main" id="{43CBB99E-B9B8-4B4A-AE61-1C3BB2C9C9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369658"/>
              </p:ext>
            </p:extLst>
          </p:nvPr>
        </p:nvGraphicFramePr>
        <p:xfrm>
          <a:off x="8129070" y="1150461"/>
          <a:ext cx="3381676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469">
                  <a:extLst>
                    <a:ext uri="{9D8B030D-6E8A-4147-A177-3AD203B41FA5}">
                      <a16:colId xmlns:a16="http://schemas.microsoft.com/office/drawing/2014/main" val="313826319"/>
                    </a:ext>
                  </a:extLst>
                </a:gridCol>
                <a:gridCol w="2808207">
                  <a:extLst>
                    <a:ext uri="{9D8B030D-6E8A-4147-A177-3AD203B41FA5}">
                      <a16:colId xmlns:a16="http://schemas.microsoft.com/office/drawing/2014/main" val="277839419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Разработка проектно-сметной </a:t>
                      </a:r>
                    </a:p>
                    <a:p>
                      <a:pPr algn="ctr"/>
                      <a:r>
                        <a:rPr lang="ru-RU" sz="1200" dirty="0"/>
                        <a:t>документации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053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</a:t>
                      </a:r>
                      <a:r>
                        <a:rPr lang="ru-RU" sz="1200" b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пп</a:t>
                      </a:r>
                      <a:endParaRPr lang="ru-RU" sz="1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Адрес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6575783"/>
                  </a:ext>
                </a:extLst>
              </a:tr>
              <a:tr h="25996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Кутузовский пр-т., д. 18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13218082"/>
                  </a:ext>
                </a:extLst>
              </a:tr>
              <a:tr h="21665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Кутузовский пр-т., д. 24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3387954"/>
                  </a:ext>
                </a:extLst>
              </a:tr>
              <a:tr h="18296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наб. Тараса Шевченко, д. 15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5071498"/>
                  </a:ext>
                </a:extLst>
              </a:tr>
            </a:tbl>
          </a:graphicData>
        </a:graphic>
      </p:graphicFrame>
      <p:graphicFrame>
        <p:nvGraphicFramePr>
          <p:cNvPr id="20" name="Таблица 15">
            <a:extLst>
              <a:ext uri="{FF2B5EF4-FFF2-40B4-BE49-F238E27FC236}">
                <a16:creationId xmlns:a16="http://schemas.microsoft.com/office/drawing/2014/main" id="{385A19B9-4FBB-48ED-8E47-D0CF55D7CE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142526"/>
              </p:ext>
            </p:extLst>
          </p:nvPr>
        </p:nvGraphicFramePr>
        <p:xfrm>
          <a:off x="458805" y="4015881"/>
          <a:ext cx="3381676" cy="137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469">
                  <a:extLst>
                    <a:ext uri="{9D8B030D-6E8A-4147-A177-3AD203B41FA5}">
                      <a16:colId xmlns:a16="http://schemas.microsoft.com/office/drawing/2014/main" val="313826319"/>
                    </a:ext>
                  </a:extLst>
                </a:gridCol>
                <a:gridCol w="2808207">
                  <a:extLst>
                    <a:ext uri="{9D8B030D-6E8A-4147-A177-3AD203B41FA5}">
                      <a16:colId xmlns:a16="http://schemas.microsoft.com/office/drawing/2014/main" val="277839419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Дополнительные работы на дворовых территориях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053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</a:t>
                      </a:r>
                      <a:r>
                        <a:rPr lang="ru-RU" sz="1200" b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пп</a:t>
                      </a:r>
                      <a:endParaRPr lang="ru-RU" sz="1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Вид работ</a:t>
                      </a:r>
                      <a:endParaRPr lang="ru-RU" sz="1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6575783"/>
                  </a:ext>
                </a:extLst>
              </a:tr>
              <a:tr h="25996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Установка урн для экскрементов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13218082"/>
                  </a:ext>
                </a:extLst>
              </a:tr>
              <a:tr h="21665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Установка водоотводящих лотков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3387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9581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31808" y="641996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1B3157E-9F57-EA43-97A8-31510128FB5D}"/>
              </a:ext>
            </a:extLst>
          </p:cNvPr>
          <p:cNvSpPr txBox="1">
            <a:spLocks/>
          </p:cNvSpPr>
          <p:nvPr/>
        </p:nvSpPr>
        <p:spPr>
          <a:xfrm>
            <a:off x="6598291" y="64557"/>
            <a:ext cx="5499100" cy="10143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>
                <a:latin typeface="Bahnschrift Light" panose="020B0502040204020203" pitchFamily="34" charset="0"/>
              </a:rPr>
              <a:t>Кутузовский проспект, д. 30</a:t>
            </a:r>
            <a:r>
              <a:rPr lang="ru-RU" sz="3000" dirty="0">
                <a:solidFill>
                  <a:srgbClr val="000000"/>
                </a:solidFill>
                <a:latin typeface="Bahnschrift Light" panose="020B0502040204020203" pitchFamily="34" charset="0"/>
              </a:rPr>
              <a:t/>
            </a:r>
            <a:br>
              <a:rPr lang="ru-RU" sz="3000" dirty="0">
                <a:solidFill>
                  <a:srgbClr val="000000"/>
                </a:solidFill>
                <a:latin typeface="Bahnschrift Light" panose="020B0502040204020203" pitchFamily="34" charset="0"/>
              </a:rPr>
            </a:br>
            <a:endParaRPr lang="ru-RU" sz="300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B5AD892B-1F87-4C4E-8010-8D2F782D206C}"/>
              </a:ext>
            </a:extLst>
          </p:cNvPr>
          <p:cNvSpPr txBox="1">
            <a:spLocks/>
          </p:cNvSpPr>
          <p:nvPr/>
        </p:nvSpPr>
        <p:spPr>
          <a:xfrm>
            <a:off x="147003" y="448481"/>
            <a:ext cx="6412651" cy="531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/>
              <a:t>До                                          После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0384F3C-63A1-9A40-96BF-77E8043190CB}"/>
              </a:ext>
            </a:extLst>
          </p:cNvPr>
          <p:cNvSpPr/>
          <p:nvPr/>
        </p:nvSpPr>
        <p:spPr>
          <a:xfrm>
            <a:off x="8168980" y="764024"/>
            <a:ext cx="362836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indent="180000"/>
            <a:r>
              <a:rPr lang="ru-RU" sz="1300" b="1" u="sng" dirty="0"/>
              <a:t>Выполненные работы:</a:t>
            </a: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F8DD0D-0A69-4D30-8790-AEEBFEAAA1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04" y="980293"/>
            <a:ext cx="3626100" cy="27212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6B4249-B2DA-440A-A4E3-E34803C0C4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569" y="980293"/>
            <a:ext cx="3628366" cy="27212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E9262A8-1CC9-4C6A-B859-8D6BA339F5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04" y="3787649"/>
            <a:ext cx="3626100" cy="27212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59767F7-4773-455C-86D9-7F56532F0E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569" y="3788398"/>
            <a:ext cx="3626100" cy="2719575"/>
          </a:xfrm>
          <a:prstGeom prst="rect">
            <a:avLst/>
          </a:prstGeom>
        </p:spPr>
      </p:pic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id="{00B5BC8B-D18A-4084-AAB3-8E4DA08E4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185764"/>
              </p:ext>
            </p:extLst>
          </p:nvPr>
        </p:nvGraphicFramePr>
        <p:xfrm>
          <a:off x="8081619" y="1234996"/>
          <a:ext cx="3963377" cy="49331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9211">
                  <a:extLst>
                    <a:ext uri="{9D8B030D-6E8A-4147-A177-3AD203B41FA5}">
                      <a16:colId xmlns:a16="http://schemas.microsoft.com/office/drawing/2014/main" val="2030434832"/>
                    </a:ext>
                  </a:extLst>
                </a:gridCol>
                <a:gridCol w="493277">
                  <a:extLst>
                    <a:ext uri="{9D8B030D-6E8A-4147-A177-3AD203B41FA5}">
                      <a16:colId xmlns:a16="http://schemas.microsoft.com/office/drawing/2014/main" val="1974021548"/>
                    </a:ext>
                  </a:extLst>
                </a:gridCol>
                <a:gridCol w="490889">
                  <a:extLst>
                    <a:ext uri="{9D8B030D-6E8A-4147-A177-3AD203B41FA5}">
                      <a16:colId xmlns:a16="http://schemas.microsoft.com/office/drawing/2014/main" val="3415401195"/>
                    </a:ext>
                  </a:extLst>
                </a:gridCol>
              </a:tblGrid>
              <a:tr h="1608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Виды работ</a:t>
                      </a:r>
                    </a:p>
                  </a:txBody>
                  <a:tcPr marL="7661" marR="7661" marT="766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Ед. изм.</a:t>
                      </a:r>
                    </a:p>
                  </a:txBody>
                  <a:tcPr marL="7661" marR="7661" marT="766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661" marR="7661" marT="766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076744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Замена/установка бортового камня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727,00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</a:rPr>
                        <a:t>п.м</a:t>
                      </a:r>
                      <a:r>
                        <a:rPr lang="ru-RU" sz="900" u="none" strike="noStrike" dirty="0">
                          <a:effectLst/>
                        </a:rPr>
                        <a:t>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3273189160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Установка бортового магистрального камня 100*60*18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14,00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</a:rPr>
                        <a:t>п.м</a:t>
                      </a:r>
                      <a:r>
                        <a:rPr lang="ru-RU" sz="900" u="none" strike="noStrike" dirty="0">
                          <a:effectLst/>
                        </a:rPr>
                        <a:t>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863888866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Ремонт асфальтобетонного покрытия вдоль детской площадки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130,00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</a:rPr>
                        <a:t>кв.м</a:t>
                      </a:r>
                      <a:r>
                        <a:rPr lang="ru-RU" sz="900" u="none" strike="noStrike" dirty="0">
                          <a:effectLst/>
                        </a:rPr>
                        <a:t>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557543229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Замена асфальтобетонного покрытия хоккейной площадки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1 152,00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кв.м.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1951815050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Устройство асфальтобетонного покрытия дорожно-</a:t>
                      </a:r>
                      <a:r>
                        <a:rPr lang="ru-RU" sz="900" u="none" strike="noStrike" dirty="0" err="1">
                          <a:effectLst/>
                        </a:rPr>
                        <a:t>тропиночной</a:t>
                      </a:r>
                      <a:r>
                        <a:rPr lang="ru-RU" sz="900" u="none" strike="noStrike" dirty="0">
                          <a:effectLst/>
                        </a:rPr>
                        <a:t> сети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154,00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кв.м.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513107316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Замена </a:t>
                      </a:r>
                      <a:r>
                        <a:rPr lang="ru-RU" sz="900" u="none" strike="noStrike" dirty="0" err="1">
                          <a:effectLst/>
                        </a:rPr>
                        <a:t>травмобезопасного</a:t>
                      </a:r>
                      <a:r>
                        <a:rPr lang="ru-RU" sz="900" u="none" strike="noStrike" dirty="0">
                          <a:effectLst/>
                        </a:rPr>
                        <a:t> покрытия на детской площадке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775,50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кв.м.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1175133008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Замена </a:t>
                      </a:r>
                      <a:r>
                        <a:rPr lang="ru-RU" sz="900" u="none" strike="noStrike" dirty="0" err="1">
                          <a:effectLst/>
                        </a:rPr>
                        <a:t>травмобезопасного</a:t>
                      </a:r>
                      <a:r>
                        <a:rPr lang="ru-RU" sz="900" u="none" strike="noStrike" dirty="0">
                          <a:effectLst/>
                        </a:rPr>
                        <a:t> покрытия в зоне для занятия спортом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353,00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кв.м.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889930852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Устройство </a:t>
                      </a:r>
                      <a:r>
                        <a:rPr lang="ru-RU" sz="900" u="none" strike="noStrike" dirty="0" err="1">
                          <a:effectLst/>
                        </a:rPr>
                        <a:t>травмобезопасного</a:t>
                      </a:r>
                      <a:r>
                        <a:rPr lang="ru-RU" sz="900" u="none" strike="noStrike" dirty="0">
                          <a:effectLst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</a:rPr>
                        <a:t>покрытияна</a:t>
                      </a:r>
                      <a:r>
                        <a:rPr lang="ru-RU" sz="900" u="none" strike="noStrike" dirty="0">
                          <a:effectLst/>
                        </a:rPr>
                        <a:t> детской площадке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273,50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кв.м.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122258680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Замена/устройство плиточного покрытия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276,00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кв.м.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3021657728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Ремонт ограждения с колоннами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шт.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2394620223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Установка чугунного ограждения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п.м.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2782205925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Установка газонного металлического ограждения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471,50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п.м.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3746154101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Ремонт ограждения вокруг детской площадки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192,40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кв.м.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1072953782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Ремонт контейнерных площадок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шт.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2894904055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Ремонт приямка напротив 20 подъезда на газоне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шт.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3737716791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Ремонт колодцев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шт.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3673201529"/>
                  </a:ext>
                </a:extLst>
              </a:tr>
              <a:tr h="3217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Установка МАФ (приствольная решетка - 1 шт. ограничительные </a:t>
                      </a:r>
                    </a:p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столбики 50 шт., монтаж игрового комплекса)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52,00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шт.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2676133732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Посадка деревьев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шт.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1247500946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Посадка кустарников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194,00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шт.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4123028557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Живая изгородь вокруг детской площадки (чубушник)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шт.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2417277311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Устройство цветников из многолетников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82,00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кв.м.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1725373212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Ремонт/устройство посевного газона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9 512,00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кв.м.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3935092441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Устройство водосточных лотков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128,60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п.м.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1748172400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Устройство хромированных перил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п.м.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3332964699"/>
                  </a:ext>
                </a:extLst>
              </a:tr>
              <a:tr h="16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Устройство фонтана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шт.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2262104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1653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31808" y="641996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1B3157E-9F57-EA43-97A8-31510128FB5D}"/>
              </a:ext>
            </a:extLst>
          </p:cNvPr>
          <p:cNvSpPr txBox="1">
            <a:spLocks/>
          </p:cNvSpPr>
          <p:nvPr/>
        </p:nvSpPr>
        <p:spPr>
          <a:xfrm>
            <a:off x="1739991" y="-58704"/>
            <a:ext cx="9639326" cy="10143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>
                <a:latin typeface="Bahnschrift Light" panose="020B0502040204020203" pitchFamily="34" charset="0"/>
              </a:rPr>
              <a:t>ул. Студенческая, д. 34, 38, Кутузовский переулок, д. 3</a:t>
            </a:r>
            <a:r>
              <a:rPr lang="ru-RU" sz="3000" dirty="0">
                <a:solidFill>
                  <a:srgbClr val="000000"/>
                </a:solidFill>
                <a:latin typeface="Bahnschrift Light" panose="020B0502040204020203" pitchFamily="34" charset="0"/>
              </a:rPr>
              <a:t/>
            </a:r>
            <a:br>
              <a:rPr lang="ru-RU" sz="3000" dirty="0">
                <a:solidFill>
                  <a:srgbClr val="000000"/>
                </a:solidFill>
                <a:latin typeface="Bahnschrift Light" panose="020B0502040204020203" pitchFamily="34" charset="0"/>
              </a:rPr>
            </a:br>
            <a:endParaRPr lang="ru-RU" sz="300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B5AD892B-1F87-4C4E-8010-8D2F782D206C}"/>
              </a:ext>
            </a:extLst>
          </p:cNvPr>
          <p:cNvSpPr txBox="1">
            <a:spLocks/>
          </p:cNvSpPr>
          <p:nvPr/>
        </p:nvSpPr>
        <p:spPr>
          <a:xfrm>
            <a:off x="147003" y="448481"/>
            <a:ext cx="6412651" cy="531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/>
              <a:t>До                                          После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0384F3C-63A1-9A40-96BF-77E8043190CB}"/>
              </a:ext>
            </a:extLst>
          </p:cNvPr>
          <p:cNvSpPr/>
          <p:nvPr/>
        </p:nvSpPr>
        <p:spPr>
          <a:xfrm>
            <a:off x="8168980" y="764024"/>
            <a:ext cx="362836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indent="180000"/>
            <a:r>
              <a:rPr lang="ru-RU" sz="1300" b="1" u="sng" dirty="0"/>
              <a:t>Выполненные работы:</a:t>
            </a: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F83EBC5-4DE2-4BD3-91F5-100E711B4A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02" y="980293"/>
            <a:ext cx="3628367" cy="272127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BDCEED1-3D00-484C-8DA6-888CED197F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569" y="980292"/>
            <a:ext cx="3628366" cy="27212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8190B94-1175-4EF8-8D3D-3934D8DA35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02" y="3811012"/>
            <a:ext cx="3628366" cy="27212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36584C1-552C-45CA-8853-481018E84E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570" y="3811012"/>
            <a:ext cx="3628366" cy="2721274"/>
          </a:xfrm>
          <a:prstGeom prst="rect">
            <a:avLst/>
          </a:prstGeom>
        </p:spPr>
      </p:pic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id="{F19FD511-7E28-4373-9D74-FF170F872B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142214"/>
              </p:ext>
            </p:extLst>
          </p:nvPr>
        </p:nvGraphicFramePr>
        <p:xfrm>
          <a:off x="8032955" y="1213034"/>
          <a:ext cx="3907696" cy="48621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98211">
                  <a:extLst>
                    <a:ext uri="{9D8B030D-6E8A-4147-A177-3AD203B41FA5}">
                      <a16:colId xmlns:a16="http://schemas.microsoft.com/office/drawing/2014/main" val="3654697975"/>
                    </a:ext>
                  </a:extLst>
                </a:gridCol>
                <a:gridCol w="550607">
                  <a:extLst>
                    <a:ext uri="{9D8B030D-6E8A-4147-A177-3AD203B41FA5}">
                      <a16:colId xmlns:a16="http://schemas.microsoft.com/office/drawing/2014/main" val="203574259"/>
                    </a:ext>
                  </a:extLst>
                </a:gridCol>
                <a:gridCol w="458878">
                  <a:extLst>
                    <a:ext uri="{9D8B030D-6E8A-4147-A177-3AD203B41FA5}">
                      <a16:colId xmlns:a16="http://schemas.microsoft.com/office/drawing/2014/main" val="782838419"/>
                    </a:ext>
                  </a:extLst>
                </a:gridCol>
              </a:tblGrid>
              <a:tr h="16705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Виды работ</a:t>
                      </a:r>
                    </a:p>
                  </a:txBody>
                  <a:tcPr marL="7661" marR="7661" marT="766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Ед. изм.</a:t>
                      </a:r>
                    </a:p>
                  </a:txBody>
                  <a:tcPr marL="7661" marR="7661" marT="766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Кол-во</a:t>
                      </a:r>
                    </a:p>
                  </a:txBody>
                  <a:tcPr marL="7661" marR="7661" marT="766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669206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Замена бортового камня дорожного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891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п.м</a:t>
                      </a:r>
                      <a:r>
                        <a:rPr lang="ru-RU" sz="1000" u="none" strike="noStrike" dirty="0">
                          <a:effectLst/>
                        </a:rPr>
                        <a:t>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3827816873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Установка бортового камня 100*60*18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35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625193244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Замена асфальтобетонного покрытия проездов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1113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кв.м.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2868150367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Замена покрытия дорожно-</a:t>
                      </a:r>
                      <a:r>
                        <a:rPr lang="ru-RU" sz="1000" u="none" strike="noStrike" dirty="0" err="1">
                          <a:effectLst/>
                        </a:rPr>
                        <a:t>тропиночной</a:t>
                      </a:r>
                      <a:r>
                        <a:rPr lang="ru-RU" sz="1000" u="none" strike="noStrike" dirty="0">
                          <a:effectLst/>
                        </a:rPr>
                        <a:t> сети из тротуарной плитки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кв.м</a:t>
                      </a:r>
                      <a:r>
                        <a:rPr lang="ru-RU" sz="1000" u="none" strike="noStrike" dirty="0">
                          <a:effectLst/>
                        </a:rPr>
                        <a:t>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2839289416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Устройство дорожно-</a:t>
                      </a:r>
                      <a:r>
                        <a:rPr lang="ru-RU" sz="1000" u="none" strike="noStrike" dirty="0" err="1">
                          <a:effectLst/>
                        </a:rPr>
                        <a:t>тропиночной</a:t>
                      </a:r>
                      <a:r>
                        <a:rPr lang="ru-RU" sz="1000" u="none" strike="noStrike" dirty="0">
                          <a:effectLst/>
                        </a:rPr>
                        <a:t> сети из асфальтобетона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364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кв.м.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4259152238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Замена </a:t>
                      </a:r>
                      <a:r>
                        <a:rPr lang="ru-RU" sz="1000" u="none" strike="noStrike" dirty="0" err="1">
                          <a:effectLst/>
                        </a:rPr>
                        <a:t>травмобезопасного</a:t>
                      </a:r>
                      <a:r>
                        <a:rPr lang="ru-RU" sz="1000" u="none" strike="noStrike" dirty="0">
                          <a:effectLst/>
                        </a:rPr>
                        <a:t> покрытия на детских площадках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416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кв.м.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599473107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Замена </a:t>
                      </a:r>
                      <a:r>
                        <a:rPr lang="ru-RU" sz="1000" u="none" strike="noStrike" dirty="0" err="1">
                          <a:effectLst/>
                        </a:rPr>
                        <a:t>травмобезопасного</a:t>
                      </a:r>
                      <a:r>
                        <a:rPr lang="ru-RU" sz="1000" u="none" strike="noStrike" dirty="0">
                          <a:effectLst/>
                        </a:rPr>
                        <a:t> покрытия на спортивных площадках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247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кв.м.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1485403903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Устройство гранитного отсева на спортивной площадке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77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кв.м.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879773750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Устройство водоотводных лотков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116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п.м</a:t>
                      </a:r>
                      <a:r>
                        <a:rPr lang="ru-RU" sz="1000" u="none" strike="noStrike" dirty="0">
                          <a:effectLst/>
                        </a:rPr>
                        <a:t>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1567230065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Посадка деревьев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шт.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2386507335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Посадка кустарников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170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шт.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3033511505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Устройство цветников из многолетников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59,3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кв.м</a:t>
                      </a:r>
                      <a:r>
                        <a:rPr lang="ru-RU" sz="1000" u="none" strike="noStrike" dirty="0">
                          <a:effectLst/>
                        </a:rPr>
                        <a:t>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327416081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Устройство рулонного газона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3394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кв.м.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1358983096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Установка палисад бетонных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32,5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1915966243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Ремонт горловин колодцев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шт.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452963733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Установка газонного ограждения высотой 0,5м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232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673635316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Монтаж топиари, вазонов и цветочниц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шт.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3770928879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Устройство хромированных перил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4136182792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Установка декорирующих кожухов воздуходувов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шт.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2522651966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Демонтаж и монтаж существующего гранитного борта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2538766346"/>
                  </a:ext>
                </a:extLst>
              </a:tr>
              <a:tr h="167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Установка имеющихся баскетбольных щитов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шт.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1441607259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Установка имеющегося ограждения спортивной площадки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60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п.м</a:t>
                      </a:r>
                      <a:r>
                        <a:rPr lang="ru-RU" sz="1000" u="none" strike="noStrike" dirty="0">
                          <a:effectLst/>
                        </a:rPr>
                        <a:t>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55" marR="7955" marT="7955" marB="0" anchor="ctr"/>
                </a:tc>
                <a:extLst>
                  <a:ext uri="{0D108BD9-81ED-4DB2-BD59-A6C34878D82A}">
                    <a16:rowId xmlns:a16="http://schemas.microsoft.com/office/drawing/2014/main" val="2665564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888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31808" y="641996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1B3157E-9F57-EA43-97A8-31510128FB5D}"/>
              </a:ext>
            </a:extLst>
          </p:cNvPr>
          <p:cNvSpPr txBox="1">
            <a:spLocks/>
          </p:cNvSpPr>
          <p:nvPr/>
        </p:nvSpPr>
        <p:spPr>
          <a:xfrm>
            <a:off x="6598291" y="64557"/>
            <a:ext cx="5499100" cy="10143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>
                <a:latin typeface="Bahnschrift Light" panose="020B0502040204020203" pitchFamily="34" charset="0"/>
              </a:rPr>
              <a:t>Сквер по ул. 1812 года</a:t>
            </a:r>
          </a:p>
          <a:p>
            <a:r>
              <a:rPr lang="ru-RU" sz="3000" dirty="0">
                <a:solidFill>
                  <a:srgbClr val="000000"/>
                </a:solidFill>
                <a:latin typeface="Bahnschrift Light" panose="020B0502040204020203" pitchFamily="34" charset="0"/>
              </a:rPr>
              <a:t/>
            </a:r>
            <a:br>
              <a:rPr lang="ru-RU" sz="3000" dirty="0">
                <a:solidFill>
                  <a:srgbClr val="000000"/>
                </a:solidFill>
                <a:latin typeface="Bahnschrift Light" panose="020B0502040204020203" pitchFamily="34" charset="0"/>
              </a:rPr>
            </a:br>
            <a:endParaRPr lang="ru-RU" sz="300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B5AD892B-1F87-4C4E-8010-8D2F782D206C}"/>
              </a:ext>
            </a:extLst>
          </p:cNvPr>
          <p:cNvSpPr txBox="1">
            <a:spLocks/>
          </p:cNvSpPr>
          <p:nvPr/>
        </p:nvSpPr>
        <p:spPr>
          <a:xfrm>
            <a:off x="147003" y="448481"/>
            <a:ext cx="6412651" cy="531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/>
              <a:t>До                                          После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0384F3C-63A1-9A40-96BF-77E8043190CB}"/>
              </a:ext>
            </a:extLst>
          </p:cNvPr>
          <p:cNvSpPr/>
          <p:nvPr/>
        </p:nvSpPr>
        <p:spPr>
          <a:xfrm>
            <a:off x="8168980" y="764024"/>
            <a:ext cx="362836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indent="180000"/>
            <a:r>
              <a:rPr lang="ru-RU" sz="1300" b="1" u="sng" dirty="0"/>
              <a:t>Выполненные работы:</a:t>
            </a: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75DDEF-375A-41CB-B549-5B63867ED4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0" y="3811012"/>
            <a:ext cx="3598607" cy="269895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4E4AABA-5353-4850-AD02-03453FEFD0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01" y="980292"/>
            <a:ext cx="3628366" cy="272127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292B672-BBFF-46F7-AD93-F788AD058C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0652" y="980292"/>
            <a:ext cx="3628283" cy="27212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EF3D810-21FE-4E38-A7EB-6C92141DA1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0653" y="3811012"/>
            <a:ext cx="3628282" cy="2717760"/>
          </a:xfrm>
          <a:prstGeom prst="rect">
            <a:avLst/>
          </a:prstGeom>
        </p:spPr>
      </p:pic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1305F59A-5582-485D-A935-B2A300A99B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890321"/>
              </p:ext>
            </p:extLst>
          </p:nvPr>
        </p:nvGraphicFramePr>
        <p:xfrm>
          <a:off x="8168980" y="1709210"/>
          <a:ext cx="3826375" cy="35013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3648">
                  <a:extLst>
                    <a:ext uri="{9D8B030D-6E8A-4147-A177-3AD203B41FA5}">
                      <a16:colId xmlns:a16="http://schemas.microsoft.com/office/drawing/2014/main" val="1817319079"/>
                    </a:ext>
                  </a:extLst>
                </a:gridCol>
                <a:gridCol w="580103">
                  <a:extLst>
                    <a:ext uri="{9D8B030D-6E8A-4147-A177-3AD203B41FA5}">
                      <a16:colId xmlns:a16="http://schemas.microsoft.com/office/drawing/2014/main" val="1928947981"/>
                    </a:ext>
                  </a:extLst>
                </a:gridCol>
                <a:gridCol w="542624">
                  <a:extLst>
                    <a:ext uri="{9D8B030D-6E8A-4147-A177-3AD203B41FA5}">
                      <a16:colId xmlns:a16="http://schemas.microsoft.com/office/drawing/2014/main" val="1688144800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Виды работ</a:t>
                      </a:r>
                    </a:p>
                  </a:txBody>
                  <a:tcPr marL="7661" marR="7661" marT="766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Ед. изм.</a:t>
                      </a:r>
                    </a:p>
                  </a:txBody>
                  <a:tcPr marL="7661" marR="7661" marT="766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Кол-во</a:t>
                      </a:r>
                    </a:p>
                  </a:txBody>
                  <a:tcPr marL="7661" marR="7661" marT="766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05115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Замена/установка бортового камня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517,00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err="1">
                          <a:effectLst/>
                        </a:rPr>
                        <a:t>п.м</a:t>
                      </a:r>
                      <a:r>
                        <a:rPr lang="ru-RU" sz="1200" u="none" strike="noStrike" dirty="0">
                          <a:effectLst/>
                        </a:rPr>
                        <a:t>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770458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Замена асфальтобетонного покрытия дорожно-</a:t>
                      </a:r>
                      <a:r>
                        <a:rPr lang="ru-RU" sz="1200" u="none" strike="noStrike" dirty="0" err="1">
                          <a:effectLst/>
                        </a:rPr>
                        <a:t>тропиночной</a:t>
                      </a:r>
                      <a:r>
                        <a:rPr lang="ru-RU" sz="1200" u="none" strike="noStrike" dirty="0">
                          <a:effectLst/>
                        </a:rPr>
                        <a:t> сети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183,00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err="1">
                          <a:effectLst/>
                        </a:rPr>
                        <a:t>кв.м</a:t>
                      </a:r>
                      <a:r>
                        <a:rPr lang="ru-RU" sz="1200" u="none" strike="noStrike" dirty="0">
                          <a:effectLst/>
                        </a:rPr>
                        <a:t>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3295306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Замена/устройство плиточного покрытия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468,00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err="1">
                          <a:effectLst/>
                        </a:rPr>
                        <a:t>кв.м</a:t>
                      </a:r>
                      <a:r>
                        <a:rPr lang="ru-RU" sz="1200" u="none" strike="noStrike" dirty="0">
                          <a:effectLst/>
                        </a:rPr>
                        <a:t>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983779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Устройство газона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42,00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кв.м.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024651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Устройство пошаговой дорожки из бетонных плит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кв.м.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253496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Посадка деревьев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16,00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шт.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693836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Посадка кустарников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198,00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шт.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3350853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Ремонт/устройство посевного газона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2 309,00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err="1">
                          <a:effectLst/>
                        </a:rPr>
                        <a:t>кв.м</a:t>
                      </a:r>
                      <a:r>
                        <a:rPr lang="ru-RU" sz="1200" u="none" strike="noStrike" dirty="0">
                          <a:effectLst/>
                        </a:rPr>
                        <a:t>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8450127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Устройство каменистого сада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кв.м.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663317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Устройство палисад бетонных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24,70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п.м.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422757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Ремонт горловин колодцев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6,00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шт.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202394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Установка ограждения газонного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160,00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п.м.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7729070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Установка МАФ (урна для экскриментов, вазоны)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5,00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шт.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65074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2410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31808" y="641996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1B3157E-9F57-EA43-97A8-31510128FB5D}"/>
              </a:ext>
            </a:extLst>
          </p:cNvPr>
          <p:cNvSpPr txBox="1">
            <a:spLocks/>
          </p:cNvSpPr>
          <p:nvPr/>
        </p:nvSpPr>
        <p:spPr>
          <a:xfrm>
            <a:off x="6598291" y="64557"/>
            <a:ext cx="5499100" cy="10143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>
                <a:latin typeface="Bahnschrift Light" panose="020B0502040204020203" pitchFamily="34" charset="0"/>
              </a:rPr>
              <a:t>Кутузовский проспект, д. 33</a:t>
            </a:r>
          </a:p>
          <a:p>
            <a:r>
              <a:rPr lang="ru-RU" sz="3000" dirty="0">
                <a:solidFill>
                  <a:srgbClr val="000000"/>
                </a:solidFill>
                <a:latin typeface="Bahnschrift Light" panose="020B0502040204020203" pitchFamily="34" charset="0"/>
              </a:rPr>
              <a:t/>
            </a:r>
            <a:br>
              <a:rPr lang="ru-RU" sz="3000" dirty="0">
                <a:solidFill>
                  <a:srgbClr val="000000"/>
                </a:solidFill>
                <a:latin typeface="Bahnschrift Light" panose="020B0502040204020203" pitchFamily="34" charset="0"/>
              </a:rPr>
            </a:br>
            <a:endParaRPr lang="ru-RU" sz="300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B5AD892B-1F87-4C4E-8010-8D2F782D206C}"/>
              </a:ext>
            </a:extLst>
          </p:cNvPr>
          <p:cNvSpPr txBox="1">
            <a:spLocks/>
          </p:cNvSpPr>
          <p:nvPr/>
        </p:nvSpPr>
        <p:spPr>
          <a:xfrm>
            <a:off x="147003" y="448481"/>
            <a:ext cx="6412651" cy="531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/>
              <a:t>До                                          После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0384F3C-63A1-9A40-96BF-77E8043190CB}"/>
              </a:ext>
            </a:extLst>
          </p:cNvPr>
          <p:cNvSpPr/>
          <p:nvPr/>
        </p:nvSpPr>
        <p:spPr>
          <a:xfrm>
            <a:off x="8168980" y="764024"/>
            <a:ext cx="3628366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indent="180000"/>
            <a:r>
              <a:rPr lang="ru-RU" sz="1300" b="1" u="sng" dirty="0"/>
              <a:t>Выполненные работы:</a:t>
            </a: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indent="180000" algn="just">
              <a:buFont typeface="+mj-lt"/>
              <a:buAutoNum type="arabicPeriod"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36000"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6000"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C60E17-5A1F-4287-AF0D-9D54AC6811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1" y="3811012"/>
            <a:ext cx="3628282" cy="27212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37E09F-DD01-4C8F-AD75-99147BBC66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1" y="980294"/>
            <a:ext cx="3628282" cy="26989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77E5A46-8069-43D9-BD75-5BAC89520B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021" y="980293"/>
            <a:ext cx="3598608" cy="26989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F53C0C0-60D8-4B43-A112-D50FEFF5CB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021" y="3811013"/>
            <a:ext cx="3598608" cy="2721212"/>
          </a:xfrm>
          <a:prstGeom prst="rect">
            <a:avLst/>
          </a:prstGeom>
        </p:spPr>
      </p:pic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C46247EC-CF70-4A02-92A2-CDE812841B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434278"/>
              </p:ext>
            </p:extLst>
          </p:nvPr>
        </p:nvGraphicFramePr>
        <p:xfrm>
          <a:off x="7854487" y="1214889"/>
          <a:ext cx="4161160" cy="51092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8066">
                  <a:extLst>
                    <a:ext uri="{9D8B030D-6E8A-4147-A177-3AD203B41FA5}">
                      <a16:colId xmlns:a16="http://schemas.microsoft.com/office/drawing/2014/main" val="6173577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590179306"/>
                    </a:ext>
                  </a:extLst>
                </a:gridCol>
                <a:gridCol w="573494">
                  <a:extLst>
                    <a:ext uri="{9D8B030D-6E8A-4147-A177-3AD203B41FA5}">
                      <a16:colId xmlns:a16="http://schemas.microsoft.com/office/drawing/2014/main" val="336761245"/>
                    </a:ext>
                  </a:extLst>
                </a:gridCol>
              </a:tblGrid>
              <a:tr h="16087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Виды работ</a:t>
                      </a:r>
                    </a:p>
                  </a:txBody>
                  <a:tcPr marL="7661" marR="7661" marT="766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Ед. изм.</a:t>
                      </a:r>
                    </a:p>
                  </a:txBody>
                  <a:tcPr marL="7661" marR="7661" marT="766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Кол-во</a:t>
                      </a:r>
                    </a:p>
                  </a:txBody>
                  <a:tcPr marL="7661" marR="7661" marT="766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805006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Замена бортового камня дорожного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838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п.м</a:t>
                      </a:r>
                      <a:r>
                        <a:rPr lang="ru-RU" sz="1000" u="none" strike="noStrike" dirty="0">
                          <a:effectLst/>
                        </a:rPr>
                        <a:t>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661372487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Ремонт бортового камня дорожного гранитного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240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п.м</a:t>
                      </a:r>
                      <a:r>
                        <a:rPr lang="ru-RU" sz="1000" u="none" strike="noStrike" dirty="0">
                          <a:effectLst/>
                        </a:rPr>
                        <a:t>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2002296319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Устройство гидроизоляции в местах примыкания к зданиям и сооружениям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276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842528255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Замена асфальтобетонного покрытия проездов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450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кв.м</a:t>
                      </a:r>
                      <a:r>
                        <a:rPr lang="ru-RU" sz="1000" u="none" strike="noStrike" dirty="0">
                          <a:effectLst/>
                        </a:rPr>
                        <a:t>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3072073643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Замена покрытия дорожно-</a:t>
                      </a:r>
                      <a:r>
                        <a:rPr lang="ru-RU" sz="1000" u="none" strike="noStrike" dirty="0" err="1">
                          <a:effectLst/>
                        </a:rPr>
                        <a:t>тропиночной</a:t>
                      </a:r>
                      <a:r>
                        <a:rPr lang="ru-RU" sz="1000" u="none" strike="noStrike" dirty="0">
                          <a:effectLst/>
                        </a:rPr>
                        <a:t> сети из тротуарной плитки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1357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кв.м.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2002102250"/>
                  </a:ext>
                </a:extLst>
              </a:tr>
              <a:tr h="2267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Замена покрытия дорожно-тропиночной сети из асфальтобетона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800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кв.м.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314846981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Замена </a:t>
                      </a:r>
                      <a:r>
                        <a:rPr lang="ru-RU" sz="1000" u="none" strike="noStrike" dirty="0" err="1">
                          <a:effectLst/>
                        </a:rPr>
                        <a:t>травмобезопасного</a:t>
                      </a:r>
                      <a:r>
                        <a:rPr lang="ru-RU" sz="1000" u="none" strike="noStrike" dirty="0">
                          <a:effectLst/>
                        </a:rPr>
                        <a:t> покрытия на детской площадки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кв.м.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2575306145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Замена </a:t>
                      </a:r>
                      <a:r>
                        <a:rPr lang="ru-RU" sz="1000" u="none" strike="noStrike" dirty="0" err="1">
                          <a:effectLst/>
                        </a:rPr>
                        <a:t>травмобезопасного</a:t>
                      </a:r>
                      <a:r>
                        <a:rPr lang="ru-RU" sz="1000" u="none" strike="noStrike" dirty="0">
                          <a:effectLst/>
                        </a:rPr>
                        <a:t> покрытия на спортивной площадке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120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кв.м.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3607784925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Посадка деревьев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шт.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664702333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Посадка кустарников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167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шт.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3999126321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Посадка кустарников в однорядную живую изгородь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35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2807509801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Устройство цветников из многолетников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кв.м.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3046470892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Устройство посевного газона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8151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кв.м.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456735502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Установка палисад бетонных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44,4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2799856099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Установка ограждения газонного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521,6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2511912024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Замена ограждения газонного высотой 2 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19,5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2450964356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Устройство контейнерной плошадки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шт.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4184942752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Ремонт лестничных маршей гранитных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шт.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1788171388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Устройство дренажного поглотительного колодца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шт.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1532587132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Ремонт горловин колодцев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шт.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1319990100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Установка декорирующих кожухов воздуходувов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шт.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1115984830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Устройство водоотводных лотков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143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3052731952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Устройство водоотводных лотков (большие)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п.м.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3473648772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Устройство беседки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шт.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2593012868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Устройство фонтана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шт.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1746393786"/>
                  </a:ext>
                </a:extLst>
              </a:tr>
              <a:tr h="16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Устройство системы автополива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шт.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61" marR="7661" marT="7661" marB="0" anchor="ctr"/>
                </a:tc>
                <a:extLst>
                  <a:ext uri="{0D108BD9-81ED-4DB2-BD59-A6C34878D82A}">
                    <a16:rowId xmlns:a16="http://schemas.microsoft.com/office/drawing/2014/main" val="763177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8868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31808" y="641996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1B3157E-9F57-EA43-97A8-31510128FB5D}"/>
              </a:ext>
            </a:extLst>
          </p:cNvPr>
          <p:cNvSpPr txBox="1">
            <a:spLocks/>
          </p:cNvSpPr>
          <p:nvPr/>
        </p:nvSpPr>
        <p:spPr>
          <a:xfrm>
            <a:off x="0" y="64557"/>
            <a:ext cx="12097391" cy="10143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500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Дохтуровский пер., д. 2, 4; Студенческая ул., д. 17</a:t>
            </a:r>
          </a:p>
          <a:p>
            <a:pPr algn="ctr">
              <a:lnSpc>
                <a:spcPct val="115000"/>
              </a:lnSpc>
            </a:pPr>
            <a:r>
              <a:rPr lang="ru-RU" sz="3200" dirty="0"/>
              <a:t>Реконструкция детских и спортивных площадок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B5AD892B-1F87-4C4E-8010-8D2F782D206C}"/>
              </a:ext>
            </a:extLst>
          </p:cNvPr>
          <p:cNvSpPr txBox="1">
            <a:spLocks/>
          </p:cNvSpPr>
          <p:nvPr/>
        </p:nvSpPr>
        <p:spPr>
          <a:xfrm>
            <a:off x="339950" y="1078927"/>
            <a:ext cx="6412651" cy="531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/>
              <a:t>До                                                      После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0B938E7-C272-408A-B637-4E35A404FB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609" y="1294002"/>
            <a:ext cx="3450672" cy="258800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2E1EEB8-FC58-440F-8AEB-E98E04925B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609" y="4097081"/>
            <a:ext cx="3450672" cy="258800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0E728AA-5D37-44C5-9611-4B997169E9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718" y="1294001"/>
            <a:ext cx="3450673" cy="258800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0A4A7A4-8C61-4474-AB16-C3BD083154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719" y="4097080"/>
            <a:ext cx="3450672" cy="25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044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31808" y="641996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1B3157E-9F57-EA43-97A8-31510128FB5D}"/>
              </a:ext>
            </a:extLst>
          </p:cNvPr>
          <p:cNvSpPr txBox="1">
            <a:spLocks/>
          </p:cNvSpPr>
          <p:nvPr/>
        </p:nvSpPr>
        <p:spPr>
          <a:xfrm>
            <a:off x="0" y="64557"/>
            <a:ext cx="12097391" cy="10143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500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Студенческая ул., д. 19, корп. 4</a:t>
            </a:r>
          </a:p>
          <a:p>
            <a:pPr algn="ctr">
              <a:lnSpc>
                <a:spcPct val="115000"/>
              </a:lnSpc>
            </a:pPr>
            <a:r>
              <a:rPr lang="ru-RU" sz="3200" dirty="0"/>
              <a:t>Реконструкция детских и спортивных площадок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B5AD892B-1F87-4C4E-8010-8D2F782D206C}"/>
              </a:ext>
            </a:extLst>
          </p:cNvPr>
          <p:cNvSpPr txBox="1">
            <a:spLocks/>
          </p:cNvSpPr>
          <p:nvPr/>
        </p:nvSpPr>
        <p:spPr>
          <a:xfrm>
            <a:off x="339950" y="1078927"/>
            <a:ext cx="6412651" cy="531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/>
              <a:t>До                                                      После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701000-659B-4AA8-89CC-669E7DE05C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08" y="1935760"/>
            <a:ext cx="5292197" cy="39691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0430D1-449A-4D57-84B7-FBC8FE6E9D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102" y="1935760"/>
            <a:ext cx="5286690" cy="396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078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31808" y="641996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1B3157E-9F57-EA43-97A8-31510128FB5D}"/>
              </a:ext>
            </a:extLst>
          </p:cNvPr>
          <p:cNvSpPr txBox="1">
            <a:spLocks/>
          </p:cNvSpPr>
          <p:nvPr/>
        </p:nvSpPr>
        <p:spPr>
          <a:xfrm>
            <a:off x="0" y="64557"/>
            <a:ext cx="12097391" cy="10143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500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Резервный проезд, д. 2/8</a:t>
            </a:r>
          </a:p>
          <a:p>
            <a:pPr algn="ctr">
              <a:lnSpc>
                <a:spcPct val="115000"/>
              </a:lnSpc>
            </a:pPr>
            <a:r>
              <a:rPr lang="ru-RU" sz="3200" dirty="0"/>
              <a:t>Реконструкция детских и спортивных площадок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B5AD892B-1F87-4C4E-8010-8D2F782D206C}"/>
              </a:ext>
            </a:extLst>
          </p:cNvPr>
          <p:cNvSpPr txBox="1">
            <a:spLocks/>
          </p:cNvSpPr>
          <p:nvPr/>
        </p:nvSpPr>
        <p:spPr>
          <a:xfrm>
            <a:off x="339950" y="1078927"/>
            <a:ext cx="6412651" cy="531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/>
              <a:t>До                                                      После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AEE1F61-A775-4681-A4C1-5D4B317F3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08" y="1935760"/>
            <a:ext cx="5292198" cy="39691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E9613B-8BEE-474A-AFB3-994E49535A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597" y="1935760"/>
            <a:ext cx="5292196" cy="397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7226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4940</TotalTime>
  <Words>1036</Words>
  <Application>Microsoft Office PowerPoint</Application>
  <PresentationFormat>Широкоэкранный</PresentationFormat>
  <Paragraphs>487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Bahnschrift Light</vt:lpstr>
      <vt:lpstr>Calibri</vt:lpstr>
      <vt:lpstr>Calibri Light</vt:lpstr>
      <vt:lpstr>Times New Roman</vt:lpstr>
      <vt:lpstr>Тема Office</vt:lpstr>
      <vt:lpstr>Презентация PowerPoint</vt:lpstr>
      <vt:lpstr>Благоустройство территорий в 2022 году за счет привлеченных средств с платных парковок на территории района Дорогомилово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Жилые здания, расположенные на территории района Дорогомилово</dc:title>
  <dc:creator>DIT</dc:creator>
  <cp:lastModifiedBy>Yoga</cp:lastModifiedBy>
  <cp:revision>118</cp:revision>
  <cp:lastPrinted>2022-01-21T11:34:07Z</cp:lastPrinted>
  <dcterms:created xsi:type="dcterms:W3CDTF">2021-11-23T10:15:59Z</dcterms:created>
  <dcterms:modified xsi:type="dcterms:W3CDTF">2022-12-02T07:27:03Z</dcterms:modified>
</cp:coreProperties>
</file>